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3"/>
    <p:sldId id="257" r:id="rId4"/>
    <p:sldId id="258" r:id="rId5"/>
    <p:sldId id="263" r:id="rId6"/>
    <p:sldId id="265" r:id="rId7"/>
    <p:sldId id="264" r:id="rId8"/>
    <p:sldId id="266" r:id="rId9"/>
    <p:sldId id="268" r:id="rId10"/>
    <p:sldId id="272" r:id="rId11"/>
    <p:sldId id="259" r:id="rId13"/>
    <p:sldId id="260" r:id="rId14"/>
    <p:sldId id="269" r:id="rId15"/>
    <p:sldId id="270" r:id="rId16"/>
    <p:sldId id="276" r:id="rId17"/>
    <p:sldId id="281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7B4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4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2.wdp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前面的multi-head self-attention层是让模型分别对token和对应实体进行编码，从而能够分别找到两序列内部的关系；然后将两序列对齐后输入信息融合层，使得token embedding在原有的语义信息基础上，还加入了来自于实体的知识信息，从而实现了对于BERT语言表征模型的增强。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2219329"/>
            <a:ext cx="10515600" cy="1290633"/>
          </a:xfrm>
        </p:spPr>
        <p:txBody>
          <a:bodyPr anchor="ctr" anchorCtr="0"/>
          <a:lstStyle>
            <a:lvl1pPr algn="ctr">
              <a:defRPr sz="6000">
                <a:solidFill>
                  <a:schemeClr val="accent3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8200" y="3903664"/>
            <a:ext cx="10515600" cy="604833"/>
          </a:xfrm>
        </p:spPr>
        <p:txBody>
          <a:bodyPr anchor="ctr" anchorCtr="0"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783352" y="806450"/>
            <a:ext cx="10625296" cy="5245101"/>
          </a:xfrm>
          <a:prstGeom prst="rect">
            <a:avLst/>
          </a:prstGeom>
          <a:noFill/>
          <a:ln w="635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3124200" y="2222502"/>
            <a:ext cx="5943600" cy="0"/>
          </a:xfrm>
          <a:prstGeom prst="line">
            <a:avLst/>
          </a:prstGeom>
          <a:ln w="635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3124200" y="3598864"/>
            <a:ext cx="5943600" cy="0"/>
          </a:xfrm>
          <a:prstGeom prst="line">
            <a:avLst/>
          </a:prstGeom>
          <a:ln w="635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microsoft.com/office/2007/relationships/hdphoto" Target="../media/image2.wdp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7" name="图片 6" descr="绿色的叶子&#10;&#10;描述已自动生成"/>
            <p:cNvPicPr>
              <a:picLocks noChangeAspect="1"/>
            </p:cNvPicPr>
            <p:nvPr userDrawn="1"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8589"/>
            <a:stretch>
              <a:fillRect/>
            </a:stretch>
          </p:blipFill>
          <p:spPr>
            <a:xfrm>
              <a:off x="3817257" y="0"/>
              <a:ext cx="8374743" cy="6858000"/>
            </a:xfrm>
            <a:prstGeom prst="rect">
              <a:avLst/>
            </a:prstGeom>
          </p:spPr>
        </p:pic>
        <p:sp>
          <p:nvSpPr>
            <p:cNvPr id="8" name="矩形 7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>
                <a:alpha val="75686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44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774825"/>
            <a:ext cx="10515600" cy="44021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44DDF-EA6C-4304-A85B-61FE40FD50A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58709-DD69-4D2A-B33F-F3C5DEBADCB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sv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anchor="ctr" anchorCtr="0"/>
          <a:lstStyle/>
          <a:p>
            <a:r>
              <a:rPr lang="zh-CN" altLang="en-US" dirty="0">
                <a:solidFill>
                  <a:schemeClr val="tx1"/>
                </a:solidFill>
              </a:rPr>
              <a:t>基于功效特征的专利聚类方法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2"/>
                </a:solidFill>
              </a:rPr>
              <a:t>汇报人：姚秀</a:t>
            </a:r>
            <a:endParaRPr lang="zh-CN" altLang="en-US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83352" y="806450"/>
            <a:ext cx="10625296" cy="5245101"/>
          </a:xfrm>
          <a:prstGeom prst="rect">
            <a:avLst/>
          </a:prstGeom>
          <a:noFill/>
          <a:ln w="635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377315" y="1045845"/>
            <a:ext cx="96894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改进SOM算法的功效特征聚类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为了解决计算获胜神经元耗时的问题，本文提出的ERCM-SOM通过对最小距离神经元做记录，当累计距离大于最小距离则停止计算，早期拒绝不可能获胜的神经元。为了获得最佳类簇数，ERCM-SOM 算法在聚类结束后通过类合算法修正聚类结果，获得最佳聚类结果。</a:t>
            </a:r>
            <a:endParaRPr lang="zh-CN" altLang="en-US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83352" y="806450"/>
            <a:ext cx="10625296" cy="5245101"/>
          </a:xfrm>
          <a:prstGeom prst="rect">
            <a:avLst/>
          </a:prstGeom>
          <a:noFill/>
          <a:ln w="635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171575" y="1075055"/>
            <a:ext cx="945197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具体步骤如下：</a:t>
            </a:r>
            <a:endParaRPr lang="zh-CN" altLang="en-US" sz="2000"/>
          </a:p>
          <a:p>
            <a:r>
              <a:rPr lang="zh-CN" altLang="en-US" sz="2000"/>
              <a:t>步骤 1 将聚类得到的中心点进行两两距离计算，将结果存入一个矩阵中并排序，构成中心距离排序矩阵。</a:t>
            </a:r>
            <a:endParaRPr lang="zh-CN" altLang="en-US" sz="2000"/>
          </a:p>
          <a:p>
            <a:r>
              <a:rPr lang="zh-CN" altLang="en-US" sz="2000"/>
              <a:t>步骤2 取出矩阵中距离中心最小的两个中心点。</a:t>
            </a:r>
            <a:endParaRPr lang="zh-CN" altLang="en-US" sz="2000"/>
          </a:p>
          <a:p>
            <a:r>
              <a:rPr lang="zh-CN" altLang="en-US" sz="2000"/>
              <a:t>步骤3 取这两个中心点的中值作为预合并中心点。</a:t>
            </a:r>
            <a:endParaRPr lang="zh-CN" altLang="en-US" sz="2000"/>
          </a:p>
          <a:p>
            <a:r>
              <a:rPr lang="zh-CN" altLang="en-US" sz="2000"/>
              <a:t>步骤4 以最小距离的1/2为密度范围，将步骤2和步骤3中选取的 3 个中心点按照密度范围进行密度计算，最初选取的两个中心点的密度分别记为DensityA和DensityB，预合并中心点的密度记为DensityC。</a:t>
            </a:r>
            <a:endParaRPr lang="zh-CN" altLang="en-US" sz="2000"/>
          </a:p>
          <a:p>
            <a:r>
              <a:rPr lang="zh-CN" altLang="en-US" sz="2000"/>
              <a:t>步骤5 判断是否合并，公式如下：</a:t>
            </a:r>
            <a:endParaRPr lang="zh-CN" altLang="en-US" sz="2000"/>
          </a:p>
          <a:p>
            <a:r>
              <a:rPr lang="zh-CN" altLang="en-US" sz="2000"/>
              <a:t> DensityC ≥ 14 (DensityA + DensityB) （9）</a:t>
            </a:r>
            <a:endParaRPr lang="zh-CN" altLang="en-US" sz="2000"/>
          </a:p>
          <a:p>
            <a:r>
              <a:rPr lang="zh-CN" altLang="en-US" sz="2000"/>
              <a:t>如果不符合条件则返回步骤3进行下一组对应的两个中心点计算；如满足条件则将两个原始类簇合并，重新划分合并后的聚类。</a:t>
            </a:r>
            <a:endParaRPr lang="zh-CN" altLang="en-US" sz="2000"/>
          </a:p>
          <a:p>
            <a:r>
              <a:rPr lang="zh-CN" altLang="en-US" sz="2000"/>
              <a:t>步骤6 如果类簇数量等于K则停止计算输出聚类结果，</a:t>
            </a:r>
            <a:endParaRPr lang="zh-CN" altLang="en-US" sz="2000"/>
          </a:p>
          <a:p>
            <a:r>
              <a:rPr lang="zh-CN" altLang="en-US" sz="2000"/>
              <a:t>否则返回步骤1继续计算。</a:t>
            </a:r>
            <a:endParaRPr lang="zh-CN" altLang="en-US"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701540" y="871220"/>
            <a:ext cx="6381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实验部分</a:t>
            </a:r>
            <a:endParaRPr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863600" y="1673860"/>
            <a:ext cx="1046543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    </a:t>
            </a:r>
            <a:r>
              <a:rPr lang="zh-CN" altLang="en-US" sz="2400"/>
              <a:t>本文从已有专利数据库中随机选出共 4 000 篇专利行实验，提取专利的标题和摘要部分，对摘要部分按句号和分号进行分割，字符数量一般不会超过 50。专利标题默认是具有功效信息的句子，对摘要分隔出的句子进行功效句标注。</a:t>
            </a:r>
            <a:endParaRPr lang="zh-CN" altLang="en-US"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6"/>
          <p:cNvSpPr txBox="1"/>
          <p:nvPr/>
        </p:nvSpPr>
        <p:spPr>
          <a:xfrm>
            <a:off x="838200" y="365125"/>
            <a:ext cx="10515600" cy="72771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3200" dirty="0"/>
              <a:t>实验结果及分析</a:t>
            </a:r>
            <a:endParaRPr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442595" y="1092835"/>
            <a:ext cx="58743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1.</a:t>
            </a:r>
            <a:r>
              <a:rPr lang="zh-CN" altLang="en-US" sz="2000"/>
              <a:t>功效特征提取模型实验及分析</a:t>
            </a:r>
            <a:endParaRPr lang="zh-CN" altLang="en-US" sz="2000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1355" y="1736725"/>
            <a:ext cx="7591425" cy="2480310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727710" y="4338320"/>
            <a:ext cx="1095629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实验结果表明，本文提出的 FEI-Joint 模型提高了聚类的F-measure值。实验1得到的效果最差，因为TF-IDF只是使用了词向量空间表征专利内容特征，没有包含其中丰富的语义信息，向量维度较大，因此聚类效果差，时间长。实验 2 中，LDA 通过主题建模的技术挖掘专利文本中潜在的主题信息，相对实验 1来说，改善了聚类效果。实验 3中，CNN对专利内容提取局部特征，使聚类结果有了进一步提升，但因为内容信息较大，噪声就会很大，使其影响聚类效果。实验 4 中，使用FEI-Joint模型进行特征提取，可以降低部分噪声，并能有效地提取功效特征，可提升聚类效果。</a:t>
            </a:r>
            <a:endParaRPr lang="zh-CN" altLang="en-US"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783352" y="806449"/>
            <a:ext cx="10625296" cy="5245102"/>
            <a:chOff x="783352" y="806449"/>
            <a:chExt cx="10625296" cy="5245102"/>
          </a:xfrm>
        </p:grpSpPr>
        <p:sp>
          <p:nvSpPr>
            <p:cNvPr id="8" name="半闭框 7"/>
            <p:cNvSpPr/>
            <p:nvPr/>
          </p:nvSpPr>
          <p:spPr>
            <a:xfrm>
              <a:off x="783352" y="806449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半闭框 8"/>
            <p:cNvSpPr/>
            <p:nvPr/>
          </p:nvSpPr>
          <p:spPr>
            <a:xfrm flipH="1">
              <a:off x="10367248" y="806449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半闭框 9"/>
            <p:cNvSpPr/>
            <p:nvPr/>
          </p:nvSpPr>
          <p:spPr>
            <a:xfrm flipV="1">
              <a:off x="783352" y="5175251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半闭框 10"/>
            <p:cNvSpPr/>
            <p:nvPr/>
          </p:nvSpPr>
          <p:spPr>
            <a:xfrm flipH="1" flipV="1">
              <a:off x="10367248" y="5175251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139190" y="269875"/>
            <a:ext cx="58743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2.聚类算法实验及分析</a:t>
            </a:r>
            <a:endParaRPr lang="en-US" altLang="zh-CN" sz="20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4300" y="1205865"/>
            <a:ext cx="8338185" cy="31800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64945" y="4576445"/>
            <a:ext cx="926211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实验结果表明，K-Means算法比SOM算法、ERCM-SOM算法效果差，因为其对初始点的选择依赖性较强，而 SOM 算法和ERCM-SOM算法通过动态调整网络拓扑结构，可以得到较好的聚类结果。ERCM-SOM算法通过类合并算法对聚类结果进行修正，可以将相似且密度较低类簇进行合并，优化聚类结果。</a:t>
            </a:r>
            <a:endParaRPr lang="zh-CN" altLang="en-US"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781550" y="2565400"/>
            <a:ext cx="47498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谢谢！</a:t>
            </a:r>
            <a:endParaRPr lang="zh-CN" altLang="en-US" sz="4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 hidden="1"/>
          <p:cNvSpPr/>
          <p:nvPr/>
        </p:nvSpPr>
        <p:spPr>
          <a:xfrm>
            <a:off x="783352" y="806450"/>
            <a:ext cx="10625296" cy="5245101"/>
          </a:xfrm>
          <a:prstGeom prst="rect">
            <a:avLst/>
          </a:prstGeom>
          <a:noFill/>
          <a:ln w="635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783352" y="806449"/>
            <a:ext cx="10625296" cy="5245102"/>
            <a:chOff x="783352" y="806449"/>
            <a:chExt cx="10625296" cy="5245102"/>
          </a:xfrm>
        </p:grpSpPr>
        <p:sp>
          <p:nvSpPr>
            <p:cNvPr id="7" name="半闭框 6"/>
            <p:cNvSpPr/>
            <p:nvPr/>
          </p:nvSpPr>
          <p:spPr>
            <a:xfrm>
              <a:off x="783352" y="806449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半闭框 9"/>
            <p:cNvSpPr/>
            <p:nvPr/>
          </p:nvSpPr>
          <p:spPr>
            <a:xfrm flipH="1">
              <a:off x="10367248" y="806449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半闭框 10"/>
            <p:cNvSpPr/>
            <p:nvPr/>
          </p:nvSpPr>
          <p:spPr>
            <a:xfrm flipV="1">
              <a:off x="783352" y="5175251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半闭框 11"/>
            <p:cNvSpPr/>
            <p:nvPr/>
          </p:nvSpPr>
          <p:spPr>
            <a:xfrm flipH="1" flipV="1">
              <a:off x="10367248" y="5175251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610100" y="1097928"/>
            <a:ext cx="2971800" cy="735012"/>
            <a:chOff x="4699000" y="1244599"/>
            <a:chExt cx="2971800" cy="735012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4699000" y="1244599"/>
              <a:ext cx="2971800" cy="0"/>
            </a:xfrm>
            <a:prstGeom prst="line">
              <a:avLst/>
            </a:prstGeom>
            <a:ln w="31750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4699000" y="1979611"/>
              <a:ext cx="2971800" cy="0"/>
            </a:xfrm>
            <a:prstGeom prst="line">
              <a:avLst/>
            </a:prstGeom>
            <a:ln w="31750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/>
            <p:cNvSpPr txBox="1"/>
            <p:nvPr/>
          </p:nvSpPr>
          <p:spPr>
            <a:xfrm>
              <a:off x="5593298" y="1319717"/>
              <a:ext cx="10054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tx2"/>
                  </a:solidFill>
                </a:rPr>
                <a:t>目录</a:t>
              </a:r>
              <a:endParaRPr lang="zh-CN" altLang="en-US" sz="32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762828" y="2368440"/>
            <a:ext cx="4666343" cy="682172"/>
            <a:chOff x="4045857" y="2746829"/>
            <a:chExt cx="4666343" cy="682172"/>
          </a:xfrm>
        </p:grpSpPr>
        <p:sp>
          <p:nvSpPr>
            <p:cNvPr id="14" name="矩形 13"/>
            <p:cNvSpPr/>
            <p:nvPr/>
          </p:nvSpPr>
          <p:spPr>
            <a:xfrm>
              <a:off x="4045857" y="2746830"/>
              <a:ext cx="682171" cy="682171"/>
            </a:xfrm>
            <a:prstGeom prst="rect">
              <a:avLst/>
            </a:prstGeom>
            <a:noFill/>
            <a:ln w="31750" cap="rnd">
              <a:solidFill>
                <a:schemeClr val="accent2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tx2"/>
                  </a:solidFill>
                </a:rPr>
                <a:t>1</a:t>
              </a:r>
              <a:endParaRPr lang="zh-CN" altLang="en-US" sz="2400" dirty="0">
                <a:solidFill>
                  <a:schemeClr val="tx2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5043714" y="2746829"/>
              <a:ext cx="3668486" cy="68217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72000" rIns="144000" bIns="72000" rtlCol="0" anchor="ctr"/>
            <a:lstStyle/>
            <a:p>
              <a:pPr algn="dist"/>
              <a:r>
                <a:rPr lang="zh-CN" altLang="en-US" sz="2400" dirty="0">
                  <a:solidFill>
                    <a:schemeClr val="tx2"/>
                  </a:solidFill>
                </a:rPr>
                <a:t>传统的聚类方法的缺点</a:t>
              </a:r>
              <a:endParaRPr lang="zh-CN" altLang="en-US" sz="24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762828" y="3246554"/>
            <a:ext cx="4666343" cy="682172"/>
            <a:chOff x="4045857" y="2746829"/>
            <a:chExt cx="4666343" cy="682172"/>
          </a:xfrm>
        </p:grpSpPr>
        <p:sp>
          <p:nvSpPr>
            <p:cNvPr id="19" name="矩形 18"/>
            <p:cNvSpPr/>
            <p:nvPr/>
          </p:nvSpPr>
          <p:spPr>
            <a:xfrm>
              <a:off x="4045857" y="2746830"/>
              <a:ext cx="682171" cy="682171"/>
            </a:xfrm>
            <a:prstGeom prst="rect">
              <a:avLst/>
            </a:prstGeom>
            <a:noFill/>
            <a:ln w="31750" cap="rnd">
              <a:solidFill>
                <a:schemeClr val="accent2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tx2"/>
                  </a:solidFill>
                </a:rPr>
                <a:t>2</a:t>
              </a:r>
              <a:endParaRPr lang="zh-CN" altLang="en-US" sz="2400" dirty="0">
                <a:solidFill>
                  <a:schemeClr val="tx2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5043714" y="2746829"/>
              <a:ext cx="3668486" cy="68217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72000" rIns="144000" bIns="72000" rtlCol="0" anchor="ctr"/>
            <a:lstStyle/>
            <a:p>
              <a:pPr algn="dist"/>
              <a:r>
                <a:rPr lang="zh-CN" altLang="en-US" sz="2400" dirty="0">
                  <a:solidFill>
                    <a:schemeClr val="tx2"/>
                  </a:solidFill>
                </a:rPr>
                <a:t>论文主要工作</a:t>
              </a:r>
              <a:endParaRPr lang="zh-CN" altLang="en-US" sz="24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762828" y="4124668"/>
            <a:ext cx="4666343" cy="682172"/>
            <a:chOff x="4045857" y="2746829"/>
            <a:chExt cx="4666343" cy="682172"/>
          </a:xfrm>
        </p:grpSpPr>
        <p:sp>
          <p:nvSpPr>
            <p:cNvPr id="22" name="矩形 21"/>
            <p:cNvSpPr/>
            <p:nvPr/>
          </p:nvSpPr>
          <p:spPr>
            <a:xfrm>
              <a:off x="4045857" y="2746830"/>
              <a:ext cx="682171" cy="682171"/>
            </a:xfrm>
            <a:prstGeom prst="rect">
              <a:avLst/>
            </a:prstGeom>
            <a:noFill/>
            <a:ln w="31750" cap="rnd">
              <a:solidFill>
                <a:schemeClr val="accent2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tx2"/>
                  </a:solidFill>
                </a:rPr>
                <a:t>3</a:t>
              </a:r>
              <a:endParaRPr lang="zh-CN" altLang="en-US" sz="2400" dirty="0">
                <a:solidFill>
                  <a:schemeClr val="tx2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043714" y="2746829"/>
              <a:ext cx="3668486" cy="68217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4000" tIns="72000" rIns="144000" bIns="72000" rtlCol="0" anchor="ctr"/>
            <a:lstStyle/>
            <a:p>
              <a:pPr algn="dist"/>
              <a:r>
                <a:rPr lang="zh-CN" altLang="en-US" sz="2400" dirty="0">
                  <a:solidFill>
                    <a:schemeClr val="tx2"/>
                  </a:solidFill>
                </a:rPr>
                <a:t>实验结果及分析</a:t>
              </a:r>
              <a:endParaRPr lang="zh-CN" altLang="en-US" sz="2400" dirty="0">
                <a:solidFill>
                  <a:schemeClr val="tx2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83352" y="806450"/>
            <a:ext cx="10625296" cy="5245101"/>
          </a:xfrm>
          <a:prstGeom prst="rect">
            <a:avLst/>
          </a:prstGeom>
          <a:noFill/>
          <a:ln w="635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424305" y="1884680"/>
            <a:ext cx="978471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/>
            <a:r>
              <a:rPr lang="zh-CN" altLang="en-US" sz="20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K-Means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聚类算法的起始点是随机选择的，具有不确定性，并导致聚类结果不稳定；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fontAlgn="auto"/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fontAlgn="auto"/>
            <a:r>
              <a:rPr lang="zh-CN" altLang="en-US" sz="20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自组织神经网络（Self-Organizing Map，SOM）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聚类算法的效果相对较好，但时间复杂度高，大型数据处理时消耗资源较大。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fontAlgn="auto"/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fontAlgn="auto"/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Alfred 等提出将</a:t>
            </a:r>
            <a:r>
              <a:rPr lang="zh-CN" altLang="en-US" sz="2000" b="1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K-Means 算法和 SOM 算法相结合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起来的聚类模型，以弥补 K-Means 算法和 SOM 算法的缺陷，但是时间复杂度问题仍未解决。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fontAlgn="auto"/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另一方面，SOM算法需要设置输出神经元数量，设置过多会导致类间区分度大，类内密度低；设置过少会导致类间区分度小，类内密度大。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02900" y="0"/>
            <a:ext cx="10287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27075" y="1029970"/>
            <a:ext cx="1108265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针对上述提到的问题，结合专利内容特点，本文的主要工作包括：</a:t>
            </a:r>
            <a:endParaRPr lang="zh-CN" altLang="en-US" sz="2000" b="1"/>
          </a:p>
          <a:p>
            <a:endParaRPr lang="zh-CN" altLang="en-US" sz="2000" b="1"/>
          </a:p>
          <a:p>
            <a:r>
              <a:rPr lang="zh-CN" altLang="en-US" sz="2000" b="1"/>
              <a:t>（</a:t>
            </a:r>
            <a:r>
              <a:rPr lang="en-US" altLang="zh-CN" sz="2000" b="1"/>
              <a:t>1</a:t>
            </a:r>
            <a:r>
              <a:rPr lang="zh-CN" altLang="en-US" sz="2000" b="1"/>
              <a:t>）在 特 征 提 取 方 面 ，提 出 一 种 功 效 特 征 联 合 提 取</a:t>
            </a:r>
            <a:r>
              <a:rPr lang="zh-CN" altLang="en-US" sz="2000" b="1">
                <a:solidFill>
                  <a:srgbClr val="FF0000"/>
                </a:solidFill>
              </a:rPr>
              <a:t>（FEI-Joint）模型</a:t>
            </a:r>
            <a:r>
              <a:rPr lang="zh-CN" altLang="en-US" sz="2000" b="1"/>
              <a:t>，由信息实体 语 义 增 强 表 示（ERNIE）和卷积神经网络组成，可以对专利的功效信息进行特征提取，避免全文特征提取，实现特征向量维度的降低。</a:t>
            </a:r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r>
              <a:rPr lang="zh-CN" altLang="en-US" sz="2000" b="1"/>
              <a:t>（</a:t>
            </a:r>
            <a:r>
              <a:rPr lang="en-US" altLang="zh-CN" sz="2000" b="1"/>
              <a:t>2</a:t>
            </a:r>
            <a:r>
              <a:rPr lang="zh-CN" altLang="en-US" sz="2000" b="1"/>
              <a:t>）在聚类方面，提出一种早期拒绝策略的类合并自组织神经网络</a:t>
            </a:r>
            <a:r>
              <a:rPr lang="zh-CN" altLang="en-US" sz="2000" b="1">
                <a:solidFill>
                  <a:srgbClr val="FF0000"/>
                </a:solidFill>
              </a:rPr>
              <a:t>（ ERCM-SOM）</a:t>
            </a:r>
            <a:r>
              <a:rPr lang="zh-CN" altLang="en-US" sz="2000" b="1"/>
              <a:t>，该算法采用早期拒绝策略进行获胜神经元的计算，结合类合并算法，调整聚类之后的结果，以确保获得最佳类簇数。此算法不仅减少聚类时间，且提升聚类效果。</a:t>
            </a:r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  <a:p>
            <a:endParaRPr lang="zh-CN" altLang="en-US" sz="20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890895" y="1718310"/>
            <a:ext cx="5613399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>
              <a:lnSpc>
                <a:spcPct val="130000"/>
              </a:lnSpc>
              <a:buClr>
                <a:schemeClr val="accent3"/>
              </a:buClr>
              <a:buFont typeface="思源黑体 CN Normal" panose="020B0400000000000000" pitchFamily="34" charset="-122"/>
              <a:buChar char="▶"/>
            </a:pPr>
            <a:r>
              <a:rPr lang="zh-CN" altLang="en-US" sz="2000" b="1" dirty="0"/>
              <a:t>1 数据预处理</a:t>
            </a:r>
            <a:endParaRPr lang="zh-CN" altLang="en-US" sz="2000" b="1" dirty="0"/>
          </a:p>
          <a:p>
            <a:pPr marL="355600" indent="-355600">
              <a:lnSpc>
                <a:spcPct val="130000"/>
              </a:lnSpc>
              <a:buClr>
                <a:schemeClr val="accent3"/>
              </a:buClr>
              <a:buFont typeface="思源黑体 CN Normal" panose="020B0400000000000000" pitchFamily="34" charset="-122"/>
              <a:buChar char="▶"/>
            </a:pPr>
            <a:r>
              <a:rPr lang="zh-CN" altLang="en-US" sz="2000" b="1" dirty="0"/>
              <a:t>1）分词。使用Jieba分词对专利文献进行处理，为了分词结果更加准确，将百度百科条目添加到词库中，同时为了避免向量冗余，根据专利特征添加一些必要停用词到停用词表。</a:t>
            </a:r>
            <a:endParaRPr lang="zh-CN" altLang="en-US" sz="2000" b="1" dirty="0"/>
          </a:p>
          <a:p>
            <a:pPr marL="355600" indent="-355600">
              <a:lnSpc>
                <a:spcPct val="130000"/>
              </a:lnSpc>
              <a:buClr>
                <a:schemeClr val="accent3"/>
              </a:buClr>
              <a:buFont typeface="思源黑体 CN Normal" panose="020B0400000000000000" pitchFamily="34" charset="-122"/>
              <a:buChar char="▶"/>
            </a:pPr>
            <a:endParaRPr lang="zh-CN" altLang="en-US" sz="2000" b="1" dirty="0"/>
          </a:p>
          <a:p>
            <a:pPr marL="355600" indent="-355600">
              <a:lnSpc>
                <a:spcPct val="130000"/>
              </a:lnSpc>
              <a:buClr>
                <a:schemeClr val="accent3"/>
              </a:buClr>
              <a:buFont typeface="思源黑体 CN Normal" panose="020B0400000000000000" pitchFamily="34" charset="-122"/>
              <a:buChar char="▶"/>
            </a:pPr>
            <a:r>
              <a:rPr lang="zh-CN" altLang="en-US" sz="2000" b="1" dirty="0"/>
              <a:t>2）标注功效句。对于不是功效句的专利语句标注 0，是功效句的语句标注1。</a:t>
            </a:r>
            <a:endParaRPr lang="zh-CN" altLang="en-US" sz="2000" b="1" dirty="0"/>
          </a:p>
          <a:p>
            <a:pPr marL="355600" indent="-355600">
              <a:lnSpc>
                <a:spcPct val="130000"/>
              </a:lnSpc>
              <a:buClr>
                <a:schemeClr val="accent3"/>
              </a:buClr>
              <a:buFont typeface="思源黑体 CN Normal" panose="020B0400000000000000" pitchFamily="34" charset="-122"/>
              <a:buChar char="▶"/>
            </a:pPr>
            <a:endParaRPr lang="zh-CN" altLang="en-US" sz="20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9455" y="689610"/>
            <a:ext cx="4892040" cy="54063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83352" y="806450"/>
            <a:ext cx="10625296" cy="5245101"/>
          </a:xfrm>
          <a:prstGeom prst="rect">
            <a:avLst/>
          </a:prstGeom>
          <a:noFill/>
          <a:ln w="635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554413" y="966332"/>
            <a:ext cx="5010150" cy="1044575"/>
          </a:xfrm>
          <a:noFill/>
        </p:spPr>
        <p:txBody>
          <a:bodyPr>
            <a:normAutofit/>
          </a:bodyPr>
          <a:lstStyle/>
          <a:p>
            <a:pPr algn="ctr"/>
            <a:r>
              <a:rPr lang="en-US" altLang="zh-CN" sz="3600" dirty="0"/>
              <a:t>ERNIE</a:t>
            </a:r>
            <a:r>
              <a:rPr lang="zh-CN" altLang="en-US" sz="3600" dirty="0"/>
              <a:t>模型</a:t>
            </a:r>
            <a:endParaRPr lang="zh-CN" altLang="en-US" sz="3600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838200" y="2170789"/>
            <a:ext cx="10515600" cy="3577093"/>
          </a:xfrm>
        </p:spPr>
        <p:txBody>
          <a:bodyPr>
            <a:noAutofit/>
          </a:bodyPr>
          <a:lstStyle/>
          <a:p>
            <a:pPr marL="0" indent="0">
              <a:buClr>
                <a:schemeClr val="accent3"/>
              </a:buClr>
              <a:buNone/>
            </a:pPr>
            <a:r>
              <a:rPr lang="en-US" altLang="zh-CN" sz="2000" dirty="0">
                <a:solidFill>
                  <a:schemeClr val="accent3"/>
                </a:solidFill>
              </a:rPr>
              <a:t>    </a:t>
            </a:r>
            <a:r>
              <a:rPr lang="zh-CN" altLang="en-US" sz="2000" dirty="0">
                <a:solidFill>
                  <a:schemeClr val="accent3"/>
                </a:solidFill>
              </a:rPr>
              <a:t>BERT模型通过在大量语料的训练可以告诉我们一句话是否通顺，但是它却不知道这句话描述的是什么，所以ERNIE在BERT的基础上进行的改进，融入了知识图谱，利用了知识图谱中的多信息实体来作为外部知识改善语言表征，模型并没用直接输入外部的知识信息，而是通过</a:t>
            </a:r>
            <a:r>
              <a:rPr lang="zh-CN" altLang="en-US" sz="2000" dirty="0">
                <a:solidFill>
                  <a:srgbClr val="FF0000"/>
                </a:solidFill>
              </a:rPr>
              <a:t>改变masking策略的方式</a:t>
            </a:r>
            <a:r>
              <a:rPr lang="zh-CN" altLang="en-US" sz="2000" dirty="0">
                <a:solidFill>
                  <a:schemeClr val="accent3"/>
                </a:solidFill>
              </a:rPr>
              <a:t>，隐式地去学习诸如实体关系、实体属性等知识信息</a:t>
            </a:r>
            <a:endParaRPr lang="zh-CN" altLang="en-US" sz="20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6"/>
          <p:cNvSpPr txBox="1"/>
          <p:nvPr/>
        </p:nvSpPr>
        <p:spPr>
          <a:xfrm>
            <a:off x="838200" y="127635"/>
            <a:ext cx="10515600" cy="10445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dirty="0"/>
              <a:t>知识图谱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510" y="1172210"/>
            <a:ext cx="7931785" cy="503809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644890" y="2533650"/>
            <a:ext cx="285115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基本都可以归纳为形如{实体，关系，实体}三元组的形式，让每一个实体成为一个节点，用边代表它们之间的关系，就可以将复杂的知识构建为若干三元组，进而组成一个知识图谱。</a:t>
            </a:r>
            <a:endParaRPr lang="zh-CN" altLang="en-US"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311077" y="573314"/>
            <a:ext cx="11569846" cy="5711372"/>
            <a:chOff x="783352" y="806449"/>
            <a:chExt cx="10625296" cy="5245102"/>
          </a:xfrm>
        </p:grpSpPr>
        <p:sp>
          <p:nvSpPr>
            <p:cNvPr id="10" name="半闭框 9"/>
            <p:cNvSpPr/>
            <p:nvPr/>
          </p:nvSpPr>
          <p:spPr>
            <a:xfrm>
              <a:off x="783352" y="806449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半闭框 10"/>
            <p:cNvSpPr/>
            <p:nvPr/>
          </p:nvSpPr>
          <p:spPr>
            <a:xfrm flipH="1">
              <a:off x="10367248" y="806449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半闭框 11"/>
            <p:cNvSpPr/>
            <p:nvPr/>
          </p:nvSpPr>
          <p:spPr>
            <a:xfrm flipV="1">
              <a:off x="783352" y="5175251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半闭框 12"/>
            <p:cNvSpPr/>
            <p:nvPr/>
          </p:nvSpPr>
          <p:spPr>
            <a:xfrm flipH="1" flipV="1">
              <a:off x="10367248" y="5175251"/>
              <a:ext cx="1041400" cy="876300"/>
            </a:xfrm>
            <a:prstGeom prst="halfFrame">
              <a:avLst>
                <a:gd name="adj1" fmla="val 3531"/>
                <a:gd name="adj2" fmla="val 371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7455" y="706120"/>
            <a:ext cx="10385425" cy="37026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227455" y="4408805"/>
            <a:ext cx="1024445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对于BERT模型，其masking策略是基于字的，而这样的策略不利于知识信息的学习，特别是对于中文语言模型，而对于该ERNIE模型来说，它是mask掉一些连续的tokens，这样该模型除了能学到上面的关系之外，还能学到[哈尔滨]与[黑龙江]、[省会]等之间的关系，而这就是所谓的知识信息。不过ERNIE模型采用的仍是基于字特征的输入建模，也就是说模型的token还是基于字的，只不过mask的粒度大小有所变化。</a:t>
            </a:r>
            <a:endParaRPr lang="zh-CN" altLang="en-US"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7730" y="224155"/>
            <a:ext cx="10906760" cy="550799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85470" y="6064885"/>
            <a:ext cx="98793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/>
              <a:t>它在BERT的基础上加入了K-Encoder，实现了知识信息与token原始语义信息的融合</a:t>
            </a:r>
            <a:endParaRPr lang="zh-CN" altLang="en-US"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树叶">
      <a:dk1>
        <a:srgbClr val="31521B"/>
      </a:dk1>
      <a:lt1>
        <a:srgbClr val="FDF9EE"/>
      </a:lt1>
      <a:dk2>
        <a:srgbClr val="4C661A"/>
      </a:dk2>
      <a:lt2>
        <a:srgbClr val="EBF7F5"/>
      </a:lt2>
      <a:accent1>
        <a:srgbClr val="C8E008"/>
      </a:accent1>
      <a:accent2>
        <a:srgbClr val="BAD305"/>
      </a:accent2>
      <a:accent3>
        <a:srgbClr val="90AB0E"/>
      </a:accent3>
      <a:accent4>
        <a:srgbClr val="A1E070"/>
      </a:accent4>
      <a:accent5>
        <a:srgbClr val="54C8FF"/>
      </a:accent5>
      <a:accent6>
        <a:srgbClr val="99C2FF"/>
      </a:accent6>
      <a:hlink>
        <a:srgbClr val="EE7B08"/>
      </a:hlink>
      <a:folHlink>
        <a:srgbClr val="977B2D"/>
      </a:folHlink>
    </a:clrScheme>
    <a:fontScheme name="全思源黑体Normal">
      <a:majorFont>
        <a:latin typeface="思源黑体 CN Normal"/>
        <a:ea typeface="思源黑体 CN Normal"/>
        <a:cs typeface=""/>
      </a:majorFont>
      <a:minorFont>
        <a:latin typeface="思源黑体 CN Normal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2272</Words>
  <Application>WPS 演示</Application>
  <PresentationFormat>宽屏</PresentationFormat>
  <Paragraphs>85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4" baseType="lpstr">
      <vt:lpstr>Arial</vt:lpstr>
      <vt:lpstr>宋体</vt:lpstr>
      <vt:lpstr>Wingdings</vt:lpstr>
      <vt:lpstr>思源黑体 CN Normal</vt:lpstr>
      <vt:lpstr>黑体</vt:lpstr>
      <vt:lpstr>思源黑体 CN</vt:lpstr>
      <vt:lpstr>微软雅黑</vt:lpstr>
      <vt:lpstr>Arial Unicode MS</vt:lpstr>
      <vt:lpstr>Calibri</vt:lpstr>
      <vt:lpstr>思源黑体 CN Normal</vt:lpstr>
      <vt:lpstr>华文仿宋</vt:lpstr>
      <vt:lpstr>华文彩云</vt:lpstr>
      <vt:lpstr>华文琥珀</vt:lpstr>
      <vt:lpstr>华文隶书</vt:lpstr>
      <vt:lpstr>华文行楷</vt:lpstr>
      <vt:lpstr>华文细黑</vt:lpstr>
      <vt:lpstr>Calibri Light</vt:lpstr>
      <vt:lpstr>等线</vt:lpstr>
      <vt:lpstr>Office 主题​​</vt:lpstr>
      <vt:lpstr>清新风格教学模板</vt:lpstr>
      <vt:lpstr>PowerPoint 演示文稿</vt:lpstr>
      <vt:lpstr>PowerPoint 演示文稿</vt:lpstr>
      <vt:lpstr>单击此处添加标题</vt:lpstr>
      <vt:lpstr>PowerPoint 演示文稿</vt:lpstr>
      <vt:lpstr>单击此处添加标题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版权说明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 Lichen</dc:creator>
  <cp:lastModifiedBy>笑着流泪</cp:lastModifiedBy>
  <cp:revision>32</cp:revision>
  <dcterms:created xsi:type="dcterms:W3CDTF">2021-04-01T03:50:00Z</dcterms:created>
  <dcterms:modified xsi:type="dcterms:W3CDTF">2021-10-24T02:23:27Z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

<file path=docProps/thumbnail.jpeg>
</file>